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0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8" r:id="rId9"/>
    <p:sldId id="260" r:id="rId10"/>
    <p:sldId id="264" r:id="rId11"/>
    <p:sldId id="266" r:id="rId12"/>
    <p:sldId id="265" r:id="rId13"/>
    <p:sldId id="267" r:id="rId14"/>
    <p:sldId id="269" r:id="rId15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10" d="100"/>
          <a:sy n="110" d="100"/>
        </p:scale>
        <p:origin x="-1056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91597-2772-48D9-9EE9-D9C841DEFA66}" type="datetimeFigureOut">
              <a:rPr lang="ru-RU"/>
              <a:pPr/>
              <a:t>03.05.2017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2ED60E-4816-405B-B407-1E5190B4162C}" type="slidenum">
              <a:rPr lang="ru-RU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="" xmlns:p14="http://schemas.microsoft.com/office/powerpoint/2010/main" val="6741094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2ED60E-4816-405B-B407-1E5190B4162C}" type="slidenum">
              <a:rPr lang="ru-RU"/>
              <a:pPr/>
              <a:t>1</a:t>
            </a:fld>
            <a:endParaRPr lang="ru-RU"/>
          </a:p>
        </p:txBody>
      </p:sp>
    </p:spTree>
    <p:extLst>
      <p:ext uri="{BB962C8B-B14F-4D97-AF65-F5344CB8AC3E}">
        <p14:creationId xmlns="" xmlns:p14="http://schemas.microsoft.com/office/powerpoint/2010/main" val="613872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2ED60E-4816-405B-B407-1E5190B4162C}" type="slidenum">
              <a:rPr lang="ru-RU"/>
              <a:pPr/>
              <a:t>2</a:t>
            </a:fld>
            <a:endParaRPr lang="ru-RU"/>
          </a:p>
        </p:txBody>
      </p:sp>
    </p:spTree>
    <p:extLst>
      <p:ext uri="{BB962C8B-B14F-4D97-AF65-F5344CB8AC3E}">
        <p14:creationId xmlns="" xmlns:p14="http://schemas.microsoft.com/office/powerpoint/2010/main" val="11747887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2ED60E-4816-405B-B407-1E5190B4162C}" type="slidenum">
              <a:rPr lang="ru-RU"/>
              <a:pPr/>
              <a:t>3</a:t>
            </a:fld>
            <a:endParaRPr lang="ru-RU"/>
          </a:p>
        </p:txBody>
      </p:sp>
    </p:spTree>
    <p:extLst>
      <p:ext uri="{BB962C8B-B14F-4D97-AF65-F5344CB8AC3E}">
        <p14:creationId xmlns="" xmlns:p14="http://schemas.microsoft.com/office/powerpoint/2010/main" val="14586285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TitleSD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39775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43973" y="1964267"/>
            <a:ext cx="5714228" cy="2421464"/>
          </a:xfrm>
        </p:spPr>
        <p:txBody>
          <a:bodyPr anchor="b">
            <a:normAutofit/>
          </a:bodyPr>
          <a:lstStyle>
            <a:lvl1pPr algn="r">
              <a:defRPr sz="4400">
                <a:effectLst/>
              </a:defRPr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43973" y="4385733"/>
            <a:ext cx="5714228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dirty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752311" y="5870576"/>
            <a:ext cx="1212173" cy="377825"/>
          </a:xfrm>
        </p:spPr>
        <p:txBody>
          <a:bodyPr/>
          <a:lstStyle/>
          <a:p>
            <a:fld id="{5B106E36-FD25-4E2D-B0AA-010F637433A0}" type="datetimeFigureOut">
              <a:rPr lang="ru-RU" smtClean="0"/>
              <a:pPr/>
              <a:t>03.05.2017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43973" y="5870576"/>
            <a:ext cx="3932137" cy="377825"/>
          </a:xfrm>
        </p:spPr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40685" y="5870576"/>
            <a:ext cx="417516" cy="377825"/>
          </a:xfrm>
        </p:spPr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="" xmlns:p14="http://schemas.microsoft.com/office/powerpoint/2010/main" val="2988603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elestia-R1---OverlayContentSD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4732865"/>
            <a:ext cx="7772400" cy="566738"/>
          </a:xfrm>
        </p:spPr>
        <p:txBody>
          <a:bodyPr anchor="b">
            <a:normAutofit/>
          </a:bodyPr>
          <a:lstStyle>
            <a:lvl1pPr algn="l">
              <a:defRPr sz="2000" b="0"/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4401" y="932112"/>
            <a:ext cx="6858000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1600"/>
            </a:lvl1pPr>
          </a:lstStyle>
          <a:p>
            <a:pPr marL="0" lvl="0" indent="0" algn="ctr">
              <a:buNone/>
            </a:pPr>
            <a:r>
              <a:rPr lang="ru-RU" dirty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5299603"/>
            <a:ext cx="77724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03.05.2017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="" xmlns:p14="http://schemas.microsoft.com/office/powerpoint/2010/main" val="14395868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SD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3" y="609602"/>
            <a:ext cx="7772399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2" y="4343400"/>
            <a:ext cx="7772399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03.05.2017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="" xmlns:p14="http://schemas.microsoft.com/office/powerpoint/2010/main" val="27044565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Celestia-R1---OverlayContentSD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21796" y="718114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735800" y="2751671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9115" y="609602"/>
            <a:ext cx="7091297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988671" y="3352800"/>
            <a:ext cx="6876133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2266" y="4343400"/>
            <a:ext cx="77724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03.05.2017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="" xmlns:p14="http://schemas.microsoft.com/office/powerpoint/2010/main" val="20471412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SD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3291648"/>
            <a:ext cx="7772401" cy="1468800"/>
          </a:xfrm>
        </p:spPr>
        <p:txBody>
          <a:bodyPr anchor="b">
            <a:normAutofit/>
          </a:bodyPr>
          <a:lstStyle>
            <a:lvl1pPr algn="l">
              <a:defRPr sz="2800" b="0" cap="none"/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4760448"/>
            <a:ext cx="7772402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03.05.2017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="" xmlns:p14="http://schemas.microsoft.com/office/powerpoint/2010/main" val="107363277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elestia-R1---OverlayContentSD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21796" y="718114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735800" y="2751671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9115" y="609602"/>
            <a:ext cx="7091297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57200" y="3886200"/>
            <a:ext cx="7772401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0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ru-RU" dirty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4775200"/>
            <a:ext cx="7772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03.05.2017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="" xmlns:p14="http://schemas.microsoft.com/office/powerpoint/2010/main" val="30496782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SD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4440" y="609602"/>
            <a:ext cx="7772401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2800" b="0" dirty="0"/>
            </a:lvl1pPr>
          </a:lstStyle>
          <a:p>
            <a:pPr marL="0" lvl="0"/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64440" y="3505200"/>
            <a:ext cx="7772401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0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ru-RU" dirty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4439" y="4343400"/>
            <a:ext cx="7772401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03.05.2017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="" xmlns:p14="http://schemas.microsoft.com/office/powerpoint/2010/main" val="16582705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SD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609601"/>
            <a:ext cx="7772400" cy="1456267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03.05.2017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="" xmlns:p14="http://schemas.microsoft.com/office/powerpoint/2010/main" val="21671612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SD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2978" y="609600"/>
            <a:ext cx="1676621" cy="5181601"/>
          </a:xfrm>
        </p:spPr>
        <p:txBody>
          <a:bodyPr vert="eaVert">
            <a:normAutofit/>
          </a:bodyPr>
          <a:lstStyle>
            <a:lvl1pPr>
              <a:defRPr sz="2800"/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990184" cy="5181600"/>
          </a:xfrm>
        </p:spPr>
        <p:txBody>
          <a:bodyPr vert="eaVert" anchor="t"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03.05.2017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="" xmlns:p14="http://schemas.microsoft.com/office/powerpoint/2010/main" val="28486965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SD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03.05.2017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="" xmlns:p14="http://schemas.microsoft.com/office/powerpoint/2010/main" val="21495245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SD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3308581"/>
            <a:ext cx="77724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4777381"/>
            <a:ext cx="777240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03.05.2017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="" xmlns:p14="http://schemas.microsoft.com/office/powerpoint/2010/main" val="25657037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elestia-R1---OverlayContentSD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1" y="2142068"/>
            <a:ext cx="3813048" cy="3649134"/>
          </a:xfrm>
        </p:spPr>
        <p:txBody>
          <a:bodyPr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16553" y="2142068"/>
            <a:ext cx="3813048" cy="3649133"/>
          </a:xfrm>
        </p:spPr>
        <p:txBody>
          <a:bodyPr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03.05.2017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="" xmlns:p14="http://schemas.microsoft.com/office/powerpoint/2010/main" val="21308837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elestia-R1---OverlayContentSD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3480" y="2218267"/>
            <a:ext cx="354060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870201"/>
            <a:ext cx="3813048" cy="2920998"/>
          </a:xfrm>
        </p:spPr>
        <p:txBody>
          <a:bodyPr anchor="t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11120" y="2218267"/>
            <a:ext cx="351848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16552" y="2870201"/>
            <a:ext cx="3813048" cy="2920998"/>
          </a:xfrm>
        </p:spPr>
        <p:txBody>
          <a:bodyPr anchor="t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03.05.2017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="" xmlns:p14="http://schemas.microsoft.com/office/powerpoint/2010/main" val="6674758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SD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609601"/>
            <a:ext cx="7772400" cy="1456267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03.05.2017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="" xmlns:p14="http://schemas.microsoft.com/office/powerpoint/2010/main" val="33667077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SD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03.05.2017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="" xmlns:p14="http://schemas.microsoft.com/office/powerpoint/2010/main" val="964814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Celestia-R1---OverlayContentSD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1718" y="1557868"/>
            <a:ext cx="2862910" cy="1439332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6144" y="609601"/>
            <a:ext cx="4627975" cy="5181600"/>
          </a:xfrm>
        </p:spPr>
        <p:txBody>
          <a:bodyPr anchor="ctr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1718" y="2997200"/>
            <a:ext cx="2862910" cy="184573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03.05.2017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="" xmlns:p14="http://schemas.microsoft.com/office/powerpoint/2010/main" val="8896843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SD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2128" y="1735672"/>
            <a:ext cx="4097204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029200" y="914400"/>
            <a:ext cx="3200400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1600" dirty="0"/>
            </a:lvl1pPr>
          </a:lstStyle>
          <a:p>
            <a:pPr marL="0" lvl="0" indent="0" algn="ctr">
              <a:buNone/>
            </a:pPr>
            <a:r>
              <a:rPr lang="ru-RU" dirty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2128" y="3107272"/>
            <a:ext cx="4097204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03.05.2017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="" xmlns:p14="http://schemas.microsoft.com/office/powerpoint/2010/main" val="11418528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609601"/>
            <a:ext cx="7772400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142068"/>
            <a:ext cx="7772400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23712" y="5870576"/>
            <a:ext cx="1212173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5B106E36-FD25-4E2D-B0AA-010F637433A0}" type="datetimeFigureOut">
              <a:rPr lang="ru-RU" smtClean="0"/>
              <a:pPr/>
              <a:t>03.05.2017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5870576"/>
            <a:ext cx="5990311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12085" y="5870576"/>
            <a:ext cx="417516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="" xmlns:p14="http://schemas.microsoft.com/office/powerpoint/2010/main" val="40054074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  <p:sldLayoutId id="2147483792" r:id="rId12"/>
    <p:sldLayoutId id="2147483793" r:id="rId13"/>
    <p:sldLayoutId id="2147483794" r:id="rId14"/>
    <p:sldLayoutId id="2147483795" r:id="rId15"/>
    <p:sldLayoutId id="2147483796" r:id="rId16"/>
    <p:sldLayoutId id="214748379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Space Commander</a:t>
            </a:r>
            <a:endParaRPr lang="en-US" dirty="0">
              <a:solidFill>
                <a:srgbClr val="FFFFFF"/>
              </a:solidFill>
              <a:latin typeface="Calibri Light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Работа студента группы сп-14-2 </a:t>
            </a:r>
            <a:r>
              <a:rPr lang="ru-RU" dirty="0" err="1"/>
              <a:t>Чикиша</a:t>
            </a:r>
            <a:r>
              <a:rPr lang="ru-RU" dirty="0"/>
              <a:t> Даниила</a:t>
            </a:r>
          </a:p>
        </p:txBody>
      </p:sp>
    </p:spTree>
    <p:extLst>
      <p:ext uri="{BB962C8B-B14F-4D97-AF65-F5344CB8AC3E}">
        <p14:creationId xmlns="" xmlns:p14="http://schemas.microsoft.com/office/powerpoint/2010/main" val="3208885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544" y="116632"/>
            <a:ext cx="7772400" cy="731167"/>
          </a:xfrm>
        </p:spPr>
        <p:txBody>
          <a:bodyPr/>
          <a:lstStyle/>
          <a:p>
            <a:r>
              <a:rPr lang="ru-RU" dirty="0" smtClean="0"/>
              <a:t>Обнаружение врагов</a:t>
            </a:r>
            <a:endParaRPr lang="uk-UA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539552" y="692696"/>
            <a:ext cx="7772400" cy="1656184"/>
          </a:xfrm>
        </p:spPr>
        <p:txBody>
          <a:bodyPr anchor="t">
            <a:normAutofit/>
          </a:bodyPr>
          <a:lstStyle/>
          <a:p>
            <a:pPr>
              <a:buNone/>
            </a:pPr>
            <a:r>
              <a:rPr lang="en-US" sz="1200" dirty="0" err="1" smtClean="0"/>
              <a:t>foreach</a:t>
            </a:r>
            <a:r>
              <a:rPr lang="en-US" sz="1200" dirty="0" smtClean="0"/>
              <a:t> (</a:t>
            </a:r>
            <a:r>
              <a:rPr lang="en-US" sz="1200" dirty="0" err="1" smtClean="0"/>
              <a:t>SpaceShip</a:t>
            </a:r>
            <a:r>
              <a:rPr lang="en-US" sz="1200" dirty="0" smtClean="0"/>
              <a:t> unknown in </a:t>
            </a:r>
            <a:r>
              <a:rPr lang="en-US" sz="1200" dirty="0" err="1" smtClean="0"/>
              <a:t>Global.unitList</a:t>
            </a:r>
            <a:r>
              <a:rPr lang="en-US" sz="1200" dirty="0" smtClean="0"/>
              <a:t>)</a:t>
            </a:r>
            <a:endParaRPr lang="en-US" sz="1200" dirty="0" smtClean="0"/>
          </a:p>
          <a:p>
            <a:pPr>
              <a:buNone/>
            </a:pPr>
            <a:r>
              <a:rPr lang="en-US" sz="1200" dirty="0" smtClean="0"/>
              <a:t>	float </a:t>
            </a:r>
            <a:r>
              <a:rPr lang="en-US" sz="1200" dirty="0" err="1" smtClean="0"/>
              <a:t>multiplicator</a:t>
            </a:r>
            <a:r>
              <a:rPr lang="en-US" sz="1200" dirty="0" smtClean="0"/>
              <a:t> = </a:t>
            </a:r>
            <a:r>
              <a:rPr lang="en-US" sz="1200" dirty="0" err="1" smtClean="0"/>
              <a:t>Mathf.Pow</a:t>
            </a:r>
            <a:r>
              <a:rPr lang="en-US" sz="1200" dirty="0" smtClean="0"/>
              <a:t>(((-distance + </a:t>
            </a:r>
            <a:r>
              <a:rPr lang="en-US" sz="1200" dirty="0" err="1" smtClean="0"/>
              <a:t>RadarRange</a:t>
            </a:r>
            <a:r>
              <a:rPr lang="en-US" sz="1200" dirty="0" smtClean="0"/>
              <a:t>) * 0.02f), (1f / 5f)) * ((2f / (distance + 0.1f)) + 1</a:t>
            </a:r>
            <a:r>
              <a:rPr lang="en-US" sz="1200" dirty="0" smtClean="0"/>
              <a:t>);</a:t>
            </a:r>
          </a:p>
          <a:p>
            <a:pPr>
              <a:buNone/>
            </a:pPr>
            <a:r>
              <a:rPr lang="en-US" sz="1200" dirty="0" smtClean="0"/>
              <a:t>	if </a:t>
            </a:r>
            <a:r>
              <a:rPr lang="en-US" sz="1200" dirty="0" smtClean="0"/>
              <a:t>(</a:t>
            </a:r>
            <a:r>
              <a:rPr lang="en-US" sz="1200" dirty="0" err="1" smtClean="0"/>
              <a:t>Randomizer.Uniform</a:t>
            </a:r>
            <a:r>
              <a:rPr lang="en-US" sz="1200" dirty="0" smtClean="0"/>
              <a:t>(0, 100, 1)[0] &lt; </a:t>
            </a:r>
            <a:r>
              <a:rPr lang="en-US" sz="1200" dirty="0" err="1" smtClean="0"/>
              <a:t>unknown.Stealthness</a:t>
            </a:r>
            <a:r>
              <a:rPr lang="en-US" sz="1200" dirty="0" smtClean="0"/>
              <a:t> * </a:t>
            </a:r>
            <a:r>
              <a:rPr lang="en-US" sz="1200" dirty="0" err="1" smtClean="0"/>
              <a:t>radarPover</a:t>
            </a:r>
            <a:r>
              <a:rPr lang="en-US" sz="1200" dirty="0" smtClean="0"/>
              <a:t> * </a:t>
            </a:r>
            <a:r>
              <a:rPr lang="en-US" sz="1200" dirty="0" err="1" smtClean="0"/>
              <a:t>multiplicator</a:t>
            </a:r>
            <a:r>
              <a:rPr lang="en-US" sz="1200" dirty="0" smtClean="0"/>
              <a:t> * </a:t>
            </a:r>
            <a:r>
              <a:rPr lang="en-US" sz="1200" dirty="0" smtClean="0"/>
              <a:t>100)</a:t>
            </a:r>
          </a:p>
          <a:p>
            <a:pPr>
              <a:buNone/>
            </a:pPr>
            <a:r>
              <a:rPr lang="uk-UA" sz="1200" dirty="0" smtClean="0"/>
              <a:t>	</a:t>
            </a:r>
            <a:r>
              <a:rPr lang="uk-UA" sz="1200" dirty="0" smtClean="0"/>
              <a:t>	    </a:t>
            </a:r>
            <a:r>
              <a:rPr lang="en-US" sz="1200" dirty="0" smtClean="0"/>
              <a:t>if </a:t>
            </a:r>
            <a:r>
              <a:rPr lang="en-US" sz="1200" dirty="0" smtClean="0"/>
              <a:t>(!</a:t>
            </a:r>
            <a:r>
              <a:rPr lang="en-US" sz="1200" dirty="0" err="1" smtClean="0"/>
              <a:t>unknown.Allies</a:t>
            </a:r>
            <a:r>
              <a:rPr lang="en-US" sz="1200" dirty="0" smtClean="0"/>
              <a:t>(team))</a:t>
            </a:r>
          </a:p>
          <a:p>
            <a:pPr>
              <a:buNone/>
            </a:pPr>
            <a:r>
              <a:rPr lang="uk-UA" sz="1200" dirty="0" smtClean="0"/>
              <a:t>			</a:t>
            </a:r>
            <a:r>
              <a:rPr lang="en-US" sz="1200" dirty="0" err="1" smtClean="0"/>
              <a:t>enemys.Add</a:t>
            </a:r>
            <a:r>
              <a:rPr lang="en-US" sz="1200" dirty="0" smtClean="0"/>
              <a:t>(unknown);</a:t>
            </a:r>
            <a:endParaRPr lang="en-US" sz="1200" dirty="0" smtClean="0"/>
          </a:p>
        </p:txBody>
      </p:sp>
      <p:pic>
        <p:nvPicPr>
          <p:cNvPr id="4098" name="Picture 2" descr="C:\Users\danii\OneDrive\Documents\Space Comander\scanFunc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576" y="2420888"/>
            <a:ext cx="5972175" cy="4104456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6" name="Содержимое 2"/>
          <p:cNvSpPr txBox="1">
            <a:spLocks/>
          </p:cNvSpPr>
          <p:nvPr/>
        </p:nvSpPr>
        <p:spPr>
          <a:xfrm>
            <a:off x="6876256" y="2276872"/>
            <a:ext cx="2079848" cy="165618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tabLst/>
              <a:defRPr/>
            </a:pPr>
            <a:r>
              <a:rPr lang="en-US" sz="1200" dirty="0" err="1" smtClean="0"/>
              <a:t>m</a:t>
            </a:r>
            <a:r>
              <a:rPr lang="en-US" sz="1200" dirty="0" err="1" smtClean="0"/>
              <a:t>ultiplicator</a:t>
            </a:r>
            <a:r>
              <a:rPr lang="en-US" sz="1200" dirty="0" smtClean="0"/>
              <a:t> = F(distance)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RadarRange</a:t>
            </a: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= 100;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544" y="332656"/>
            <a:ext cx="7772400" cy="731167"/>
          </a:xfrm>
        </p:spPr>
        <p:txBody>
          <a:bodyPr/>
          <a:lstStyle/>
          <a:p>
            <a:r>
              <a:rPr lang="ru-RU" dirty="0" smtClean="0"/>
              <a:t>Броня</a:t>
            </a:r>
            <a:endParaRPr lang="uk-UA" dirty="0"/>
          </a:p>
        </p:txBody>
      </p:sp>
      <p:pic>
        <p:nvPicPr>
          <p:cNvPr id="6146" name="Picture 2" descr="C:\Users\danii\OneDrive\Documents\Space Comander\2017-05-03 (1)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908720"/>
            <a:ext cx="6408711" cy="360727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147" name="Picture 3" descr="D:\Archive\_Repository\ProfessionalPracticeProject\Practise Project\ClassDiagram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92280" y="980728"/>
            <a:ext cx="1552575" cy="34766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148" name="Picture 4" descr="C:\Users\danii\OneDrive\Documents\Space Comander\damageFunc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11560" y="3717032"/>
            <a:ext cx="2675581" cy="2688382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6150" name="Picture 6" descr="C:\Users\danii\OneDrive\Documents\Space Comander\energyFunc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419873" y="3717032"/>
            <a:ext cx="2675580" cy="2688382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8" name="Содержимое 7"/>
          <p:cNvSpPr>
            <a:spLocks noGrp="1"/>
          </p:cNvSpPr>
          <p:nvPr>
            <p:ph idx="1"/>
          </p:nvPr>
        </p:nvSpPr>
        <p:spPr/>
        <p:txBody>
          <a:bodyPr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>
              <a:buNone/>
            </a:pPr>
            <a:r>
              <a:rPr lang="en-US" b="1" dirty="0" smtClean="0">
                <a:ln w="50800"/>
                <a:solidFill>
                  <a:schemeClr val="bg1">
                    <a:shade val="50000"/>
                  </a:schemeClr>
                </a:solidFill>
              </a:rPr>
              <a:t>	Shell					       Energy</a:t>
            </a:r>
            <a:endParaRPr lang="uk-UA" b="1" dirty="0">
              <a:ln w="50800"/>
              <a:solidFill>
                <a:schemeClr val="bg1">
                  <a:shade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7772400" cy="803175"/>
          </a:xfrm>
        </p:spPr>
        <p:txBody>
          <a:bodyPr>
            <a:normAutofit/>
          </a:bodyPr>
          <a:lstStyle/>
          <a:p>
            <a:r>
              <a:rPr lang="ru-RU" dirty="0" smtClean="0"/>
              <a:t>Силовой щит</a:t>
            </a:r>
            <a:endParaRPr lang="uk-UA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uk-UA" dirty="0"/>
          </a:p>
        </p:txBody>
      </p:sp>
      <p:pic>
        <p:nvPicPr>
          <p:cNvPr id="5122" name="Picture 2" descr="C:\Users\danii\OneDrive\Documents\Space Comander\2017-05-03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908720"/>
            <a:ext cx="6653960" cy="374441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123" name="Picture 3" descr="D:\Archive\_Repository\ProfessionalPracticeProject\Practise Project\ClassDiagram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236296" y="836712"/>
            <a:ext cx="1552575" cy="43529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544" y="260649"/>
            <a:ext cx="7772400" cy="936104"/>
          </a:xfrm>
        </p:spPr>
        <p:txBody>
          <a:bodyPr>
            <a:normAutofit/>
          </a:bodyPr>
          <a:lstStyle/>
          <a:p>
            <a:r>
              <a:rPr lang="ru-RU" dirty="0" smtClean="0"/>
              <a:t>Оружие</a:t>
            </a:r>
            <a:endParaRPr lang="uk-UA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uk-UA"/>
          </a:p>
        </p:txBody>
      </p:sp>
      <p:pic>
        <p:nvPicPr>
          <p:cNvPr id="7172" name="Picture 4" descr="D:\Archive\_Repository\ProfessionalPracticeProject\Practise Project\ClassDiagram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77839" y="188640"/>
            <a:ext cx="5432700" cy="496855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171" name="Picture 3" descr="C:\Users\danii\OneDrive\Documents\Space Comander\2017-05-03 (2)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31640" y="3789040"/>
            <a:ext cx="5245213" cy="295232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0" y="609601"/>
            <a:ext cx="7772400" cy="1456267"/>
          </a:xfrm>
        </p:spPr>
        <p:txBody>
          <a:bodyPr/>
          <a:lstStyle/>
          <a:p>
            <a:pPr algn="ctr"/>
            <a:r>
              <a:rPr lang="ru-RU" dirty="0" smtClean="0"/>
              <a:t>Демонстрация работы</a:t>
            </a:r>
            <a:endParaRPr lang="uk-UA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uk-UA" dirty="0"/>
          </a:p>
        </p:txBody>
      </p:sp>
      <p:pic>
        <p:nvPicPr>
          <p:cNvPr id="9218" name="Picture 2" descr="C:\Users\danii\OneDrive\Documents\Space Comander\bugs_and_features.jpg"/>
          <p:cNvPicPr>
            <a:picLocks noChangeAspect="1" noChangeArrowheads="1"/>
          </p:cNvPicPr>
          <p:nvPr/>
        </p:nvPicPr>
        <p:blipFill>
          <a:blip r:embed="rId2" cstate="print"/>
          <a:srcRect r="33556"/>
          <a:stretch>
            <a:fillRect/>
          </a:stretch>
        </p:blipFill>
        <p:spPr bwMode="auto">
          <a:xfrm>
            <a:off x="1871700" y="1772816"/>
            <a:ext cx="5400600" cy="45466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Постановка задачи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ru-RU" dirty="0"/>
              <a:t>Разработка компьютерной игры удовлетворяющей следующим требованиям:</a:t>
            </a:r>
          </a:p>
          <a:p>
            <a:r>
              <a:rPr lang="ru-RU" dirty="0"/>
              <a:t>Каждый "юнит" должен уметь действовать самостоятельно;</a:t>
            </a:r>
          </a:p>
          <a:p>
            <a:r>
              <a:rPr lang="ru-RU" dirty="0"/>
              <a:t>Каждое событие должно происходить с определенной заданной вероятностью;</a:t>
            </a:r>
          </a:p>
          <a:p>
            <a:r>
              <a:rPr lang="ru-RU" dirty="0"/>
              <a:t>Юниты должны подразделяться на классы с различными характеристиками и поведением;</a:t>
            </a:r>
          </a:p>
          <a:p>
            <a:r>
              <a:rPr lang="ru-RU" dirty="0"/>
              <a:t>Влияние игрока сводится к изменению расположения юнитов на локации.</a:t>
            </a:r>
          </a:p>
        </p:txBody>
      </p:sp>
    </p:spTree>
    <p:extLst>
      <p:ext uri="{BB962C8B-B14F-4D97-AF65-F5344CB8AC3E}">
        <p14:creationId xmlns="" xmlns:p14="http://schemas.microsoft.com/office/powerpoint/2010/main" val="3119029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544" y="332656"/>
            <a:ext cx="7772400" cy="1019199"/>
          </a:xfrm>
        </p:spPr>
        <p:txBody>
          <a:bodyPr/>
          <a:lstStyle/>
          <a:p>
            <a:r>
              <a:rPr lang="ru-RU" dirty="0"/>
              <a:t>Общая Концепция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67544" y="2780928"/>
            <a:ext cx="7772400" cy="3649133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indent="0">
              <a:buNone/>
            </a:pPr>
            <a:r>
              <a:rPr lang="ru-RU" dirty="0"/>
              <a:t>Жанр: Стратегия в реальном времени (RTS)</a:t>
            </a:r>
          </a:p>
          <a:p>
            <a:pPr marL="0" indent="0">
              <a:buNone/>
            </a:pPr>
            <a:r>
              <a:rPr lang="ru-RU" dirty="0">
                <a:solidFill>
                  <a:srgbClr val="FFFFFF"/>
                </a:solidFill>
                <a:latin typeface="Calibri"/>
              </a:rPr>
              <a:t>Сеттинг: Далекое будущее. Борьба </a:t>
            </a:r>
            <a:r>
              <a:rPr lang="ru-RU" dirty="0" err="1">
                <a:solidFill>
                  <a:srgbClr val="FFFFFF"/>
                </a:solidFill>
                <a:latin typeface="Calibri"/>
              </a:rPr>
              <a:t>мегакорпораций</a:t>
            </a:r>
            <a:r>
              <a:rPr lang="ru-RU" dirty="0">
                <a:solidFill>
                  <a:srgbClr val="FFFFFF"/>
                </a:solidFill>
                <a:latin typeface="Calibri"/>
              </a:rPr>
              <a:t> за контроль планет богатых природными ресурсами.</a:t>
            </a:r>
          </a:p>
        </p:txBody>
      </p:sp>
      <p:pic>
        <p:nvPicPr>
          <p:cNvPr id="1026" name="Picture 2" descr="C:\Users\danii\OneDrive\Documents\Space Comander\space-battle-wallpaper-15.jpg"/>
          <p:cNvPicPr>
            <a:picLocks noChangeAspect="1" noChangeArrowheads="1"/>
          </p:cNvPicPr>
          <p:nvPr/>
        </p:nvPicPr>
        <p:blipFill>
          <a:blip r:embed="rId3" cstate="print"/>
          <a:srcRect t="12564" b="13237"/>
          <a:stretch>
            <a:fillRect/>
          </a:stretch>
        </p:blipFill>
        <p:spPr bwMode="auto">
          <a:xfrm>
            <a:off x="-324544" y="1196752"/>
            <a:ext cx="9661585" cy="403244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="" xmlns:p14="http://schemas.microsoft.com/office/powerpoint/2010/main" val="81197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Особенности игры</a:t>
            </a:r>
            <a:endParaRPr lang="uk-UA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Все юниты способны вести боевые действия самомстоятельно;</a:t>
            </a:r>
          </a:p>
          <a:p>
            <a:r>
              <a:rPr lang="ru-RU" dirty="0" smtClean="0"/>
              <a:t>Влияние игрока ограничено указанием союзным юнитам маршрута перемещения;</a:t>
            </a:r>
          </a:p>
          <a:p>
            <a:r>
              <a:rPr lang="ru-RU" dirty="0" smtClean="0"/>
              <a:t>Каждый класс юнитов обладает собственными оседенностями поведения;</a:t>
            </a:r>
            <a:endParaRPr lang="uk-UA" dirty="0" smtClean="0"/>
          </a:p>
          <a:p>
            <a:r>
              <a:rPr lang="ru-RU" dirty="0" smtClean="0"/>
              <a:t>Юниты сбалантсированны по классам, не существует однозначно сильных или слабых;</a:t>
            </a:r>
          </a:p>
          <a:p>
            <a:r>
              <a:rPr lang="ru-RU" dirty="0" smtClean="0"/>
              <a:t>Существует возможность кастомизировать характеристики каждого юнита в пределах его класса.</a:t>
            </a:r>
            <a:endParaRPr lang="ru-RU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609601"/>
            <a:ext cx="7772400" cy="947191"/>
          </a:xfrm>
        </p:spPr>
        <p:txBody>
          <a:bodyPr/>
          <a:lstStyle/>
          <a:p>
            <a:r>
              <a:rPr lang="ru-RU" dirty="0" smtClean="0"/>
              <a:t>Классы</a:t>
            </a:r>
            <a:endParaRPr lang="uk-UA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611560" y="4941168"/>
            <a:ext cx="7920880" cy="432048"/>
          </a:xfrm>
        </p:spPr>
        <p:txBody>
          <a:bodyPr anchor="ctr">
            <a:normAutofit/>
          </a:bodyPr>
          <a:lstStyle/>
          <a:p>
            <a:pPr algn="ctr">
              <a:buNone/>
            </a:pPr>
            <a:r>
              <a:rPr lang="ru-RU" dirty="0" smtClean="0"/>
              <a:t>Классы ответственные за пользовательский интерфейс</a:t>
            </a:r>
          </a:p>
        </p:txBody>
      </p:sp>
      <p:pic>
        <p:nvPicPr>
          <p:cNvPr id="1026" name="Picture 2" descr="D:\Archive\_Repository\ProfessionalPracticeProject\Practise Project\ClassDiagram1.png"/>
          <p:cNvPicPr>
            <a:picLocks noChangeAspect="1" noChangeArrowheads="1"/>
          </p:cNvPicPr>
          <p:nvPr/>
        </p:nvPicPr>
        <p:blipFill>
          <a:blip r:embed="rId2" cstate="print"/>
          <a:srcRect b="79000"/>
          <a:stretch>
            <a:fillRect/>
          </a:stretch>
        </p:blipFill>
        <p:spPr bwMode="auto">
          <a:xfrm>
            <a:off x="595312" y="1412776"/>
            <a:ext cx="7953376" cy="201622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Содержимое 2"/>
          <p:cNvSpPr txBox="1">
            <a:spLocks/>
          </p:cNvSpPr>
          <p:nvPr/>
        </p:nvSpPr>
        <p:spPr>
          <a:xfrm>
            <a:off x="611560" y="3356992"/>
            <a:ext cx="7920880" cy="432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marR="0" lvl="0" indent="-28575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Классы глобального значения</a:t>
            </a:r>
            <a:endParaRPr kumimoji="0" lang="uk-UA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027" name="Picture 3" descr="D:\Archive\_Repository\ProfessionalPracticeProject\Practise Project\ClassDiagram1.png"/>
          <p:cNvPicPr>
            <a:picLocks noChangeAspect="1" noChangeArrowheads="1"/>
          </p:cNvPicPr>
          <p:nvPr/>
        </p:nvPicPr>
        <p:blipFill>
          <a:blip r:embed="rId2" cstate="print"/>
          <a:srcRect t="23250" b="67750"/>
          <a:stretch>
            <a:fillRect/>
          </a:stretch>
        </p:blipFill>
        <p:spPr bwMode="auto">
          <a:xfrm>
            <a:off x="595313" y="4149080"/>
            <a:ext cx="7953375" cy="86409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685800" y="5373216"/>
            <a:ext cx="7772400" cy="417985"/>
          </a:xfrm>
        </p:spPr>
        <p:txBody>
          <a:bodyPr/>
          <a:lstStyle/>
          <a:p>
            <a:pPr algn="ctr">
              <a:buNone/>
            </a:pPr>
            <a:r>
              <a:rPr lang="ru-RU" dirty="0" smtClean="0"/>
              <a:t>Классы реализующие основные игровые механики</a:t>
            </a:r>
            <a:endParaRPr lang="uk-UA" dirty="0"/>
          </a:p>
        </p:txBody>
      </p:sp>
      <p:pic>
        <p:nvPicPr>
          <p:cNvPr id="2052" name="Picture 4" descr="D:\Archive\_Repository\ProfessionalPracticeProject\Practise Project\ClassDiagram1.png"/>
          <p:cNvPicPr>
            <a:picLocks noChangeAspect="1" noChangeArrowheads="1"/>
          </p:cNvPicPr>
          <p:nvPr/>
        </p:nvPicPr>
        <p:blipFill>
          <a:blip r:embed="rId2" cstate="print"/>
          <a:srcRect t="41667"/>
          <a:stretch>
            <a:fillRect/>
          </a:stretch>
        </p:blipFill>
        <p:spPr bwMode="auto">
          <a:xfrm>
            <a:off x="138113" y="620688"/>
            <a:ext cx="8867775" cy="48006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57200" y="5373216"/>
            <a:ext cx="7772400" cy="417985"/>
          </a:xfrm>
        </p:spPr>
        <p:txBody>
          <a:bodyPr/>
          <a:lstStyle/>
          <a:p>
            <a:pPr algn="ctr">
              <a:buNone/>
            </a:pPr>
            <a:r>
              <a:rPr lang="ru-RU" dirty="0" smtClean="0"/>
              <a:t>Классификация обьектов</a:t>
            </a:r>
            <a:endParaRPr lang="uk-UA" dirty="0"/>
          </a:p>
        </p:txBody>
      </p:sp>
      <p:pic>
        <p:nvPicPr>
          <p:cNvPr id="3074" name="Picture 2" descr="D:\Archive\_Repository\ProfessionalPracticeProject\Practise Project\ClassDiagram1.png"/>
          <p:cNvPicPr>
            <a:picLocks noChangeAspect="1" noChangeArrowheads="1"/>
          </p:cNvPicPr>
          <p:nvPr/>
        </p:nvPicPr>
        <p:blipFill>
          <a:blip r:embed="rId2" cstate="print"/>
          <a:srcRect t="62435" r="9399"/>
          <a:stretch>
            <a:fillRect/>
          </a:stretch>
        </p:blipFill>
        <p:spPr bwMode="auto">
          <a:xfrm>
            <a:off x="554856" y="188640"/>
            <a:ext cx="8034288" cy="519886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uk-UA" dirty="0"/>
          </a:p>
        </p:txBody>
      </p:sp>
      <p:pic>
        <p:nvPicPr>
          <p:cNvPr id="8194" name="Picture 2" descr="C:\Users\danii\OneDrive\Documents\Space Comander\2017-05-03 (3).png"/>
          <p:cNvPicPr>
            <a:picLocks noChangeAspect="1" noChangeArrowheads="1"/>
          </p:cNvPicPr>
          <p:nvPr/>
        </p:nvPicPr>
        <p:blipFill>
          <a:blip r:embed="rId2" cstate="print"/>
          <a:srcRect t="1397"/>
          <a:stretch>
            <a:fillRect/>
          </a:stretch>
        </p:blipFill>
        <p:spPr bwMode="auto">
          <a:xfrm rot="21325827">
            <a:off x="282185" y="1096636"/>
            <a:ext cx="8521271" cy="4725144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8195" name="Picture 3" descr="C:\Users\danii\OneDrive\Documents\Space Comander\2017-05-03 (4)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227134">
            <a:off x="395536" y="1124744"/>
            <a:ext cx="8460432" cy="4748023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8196" name="Picture 4" descr="C:\Users\danii\OneDrive\Documents\Space Comander\2017-05-03 (5)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rot="316262">
            <a:off x="200566" y="783226"/>
            <a:ext cx="8460432" cy="4755873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8197" name="Picture 5" descr="C:\Users\danii\OneDrive\Documents\Space Comander\2017-05-03 (6)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 rot="21237092">
            <a:off x="227113" y="909165"/>
            <a:ext cx="8460432" cy="4757784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7772400" cy="731167"/>
          </a:xfrm>
        </p:spPr>
        <p:txBody>
          <a:bodyPr/>
          <a:lstStyle/>
          <a:p>
            <a:r>
              <a:rPr lang="ru-RU" dirty="0" smtClean="0"/>
              <a:t>Космические Корабли</a:t>
            </a:r>
            <a:endParaRPr lang="uk-UA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37" presetClass="entr" presetSubtype="0" fill="hold" nodeType="after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1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1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900" decel="100000" fill="hold"/>
                                        <p:tgtEl>
                                          <p:spTgt spid="81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500"/>
                            </p:stCondLst>
                            <p:childTnLst>
                              <p:par>
                                <p:cTn id="19" presetID="37" presetClass="entr" presetSubtype="0" fill="hold" nodeType="after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1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1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900" decel="100000" fill="hold"/>
                                        <p:tgtEl>
                                          <p:spTgt spid="8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0"/>
                            </p:stCondLst>
                            <p:childTnLst>
                              <p:par>
                                <p:cTn id="26" presetID="37" presetClass="entr" presetSubtype="0" fill="hold" nodeType="after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81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1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900" decel="100000" fill="hold"/>
                                        <p:tgtEl>
                                          <p:spTgt spid="81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1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609601"/>
            <a:ext cx="7772400" cy="947191"/>
          </a:xfrm>
        </p:spPr>
        <p:txBody>
          <a:bodyPr/>
          <a:lstStyle/>
          <a:p>
            <a:pPr algn="r"/>
            <a:r>
              <a:rPr lang="ru-RU" dirty="0" smtClean="0"/>
              <a:t>Принятие решений</a:t>
            </a:r>
            <a:endParaRPr lang="uk-UA" dirty="0"/>
          </a:p>
        </p:txBody>
      </p:sp>
      <p:pic>
        <p:nvPicPr>
          <p:cNvPr id="3074" name="Picture 2" descr="C:\Users\danii\OneDrive\Documents\Space Comander\UpdateDiagram.pn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584" y="476671"/>
            <a:ext cx="7704856" cy="608821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Небесная">
  <a:themeElements>
    <a:clrScheme name="Небесная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Небесная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Небесная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Celestial</Template>
  <TotalTime>692</TotalTime>
  <Words>168</Words>
  <Application>Microsoft Office PowerPoint</Application>
  <PresentationFormat>Экран (4:3)</PresentationFormat>
  <Paragraphs>40</Paragraphs>
  <Slides>14</Slides>
  <Notes>3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15" baseType="lpstr">
      <vt:lpstr>Небесная</vt:lpstr>
      <vt:lpstr>Space Commander</vt:lpstr>
      <vt:lpstr>Постановка задачи</vt:lpstr>
      <vt:lpstr>Общая Концепция</vt:lpstr>
      <vt:lpstr>Особенности игры</vt:lpstr>
      <vt:lpstr>Классы</vt:lpstr>
      <vt:lpstr>Слайд 6</vt:lpstr>
      <vt:lpstr>Слайд 7</vt:lpstr>
      <vt:lpstr>Космические Корабли</vt:lpstr>
      <vt:lpstr>Принятие решений</vt:lpstr>
      <vt:lpstr>Обнаружение врагов</vt:lpstr>
      <vt:lpstr>Броня</vt:lpstr>
      <vt:lpstr>Силовой щит</vt:lpstr>
      <vt:lpstr>Оружие</vt:lpstr>
      <vt:lpstr>Демонстрация работы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Space Commander</dc:title>
  <dc:creator>Daniil Chikish</dc:creator>
  <cp:lastModifiedBy>Daniil Chikish</cp:lastModifiedBy>
  <cp:revision>58</cp:revision>
  <dcterms:created xsi:type="dcterms:W3CDTF">2017-05-02T19:06:44Z</dcterms:created>
  <dcterms:modified xsi:type="dcterms:W3CDTF">2017-05-03T21:15:13Z</dcterms:modified>
</cp:coreProperties>
</file>